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handoutMasterIdLst>
    <p:handoutMasterId r:id="rId16"/>
  </p:handoutMasterIdLst>
  <p:sldIdLst>
    <p:sldId id="256" r:id="rId2"/>
    <p:sldId id="287" r:id="rId3"/>
    <p:sldId id="283" r:id="rId4"/>
    <p:sldId id="284" r:id="rId5"/>
    <p:sldId id="285" r:id="rId6"/>
    <p:sldId id="293" r:id="rId7"/>
    <p:sldId id="286" r:id="rId8"/>
    <p:sldId id="294" r:id="rId9"/>
    <p:sldId id="289" r:id="rId10"/>
    <p:sldId id="291" r:id="rId11"/>
    <p:sldId id="307" r:id="rId12"/>
    <p:sldId id="257" r:id="rId13"/>
    <p:sldId id="305" r:id="rId14"/>
  </p:sldIdLst>
  <p:sldSz cx="9144000" cy="6858000" type="screen4x3"/>
  <p:notesSz cx="6881813" cy="97107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59">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55" autoAdjust="0"/>
  </p:normalViewPr>
  <p:slideViewPr>
    <p:cSldViewPr>
      <p:cViewPr varScale="1">
        <p:scale>
          <a:sx n="60" d="100"/>
          <a:sy n="60" d="100"/>
        </p:scale>
        <p:origin x="1388" y="56"/>
      </p:cViewPr>
      <p:guideLst>
        <p:guide orient="horz" pos="2160"/>
        <p:guide pos="2880"/>
      </p:guideLst>
    </p:cSldViewPr>
  </p:slideViewPr>
  <p:outlineViewPr>
    <p:cViewPr>
      <p:scale>
        <a:sx n="33" d="100"/>
        <a:sy n="33" d="100"/>
      </p:scale>
      <p:origin x="72" y="288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26" y="-84"/>
      </p:cViewPr>
      <p:guideLst>
        <p:guide orient="horz" pos="3059"/>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85537"/>
          </a:xfrm>
          <a:prstGeom prst="rect">
            <a:avLst/>
          </a:prstGeom>
        </p:spPr>
        <p:txBody>
          <a:bodyPr vert="horz" lIns="94814" tIns="47407" rIns="94814" bIns="47407" rtlCol="0"/>
          <a:lstStyle>
            <a:lvl1pPr algn="l">
              <a:defRPr sz="1200"/>
            </a:lvl1pPr>
          </a:lstStyle>
          <a:p>
            <a:endParaRPr lang="es-ES"/>
          </a:p>
        </p:txBody>
      </p:sp>
      <p:sp>
        <p:nvSpPr>
          <p:cNvPr id="3" name="2 Marcador de fecha"/>
          <p:cNvSpPr>
            <a:spLocks noGrp="1"/>
          </p:cNvSpPr>
          <p:nvPr>
            <p:ph type="dt" sz="quarter" idx="1"/>
          </p:nvPr>
        </p:nvSpPr>
        <p:spPr>
          <a:xfrm>
            <a:off x="3898102" y="0"/>
            <a:ext cx="2982119" cy="485537"/>
          </a:xfrm>
          <a:prstGeom prst="rect">
            <a:avLst/>
          </a:prstGeom>
        </p:spPr>
        <p:txBody>
          <a:bodyPr vert="horz" lIns="94814" tIns="47407" rIns="94814" bIns="47407" rtlCol="0"/>
          <a:lstStyle>
            <a:lvl1pPr algn="r">
              <a:defRPr sz="1200"/>
            </a:lvl1pPr>
          </a:lstStyle>
          <a:p>
            <a:fld id="{B7AFD181-745E-49A4-93BD-C53ABDF7A93A}" type="datetimeFigureOut">
              <a:rPr lang="es-ES" smtClean="0"/>
              <a:t>26/04/2017</a:t>
            </a:fld>
            <a:endParaRPr lang="es-ES"/>
          </a:p>
        </p:txBody>
      </p:sp>
      <p:sp>
        <p:nvSpPr>
          <p:cNvPr id="4" name="3 Marcador de pie de página"/>
          <p:cNvSpPr>
            <a:spLocks noGrp="1"/>
          </p:cNvSpPr>
          <p:nvPr>
            <p:ph type="ftr" sz="quarter" idx="2"/>
          </p:nvPr>
        </p:nvSpPr>
        <p:spPr>
          <a:xfrm>
            <a:off x="0" y="9223516"/>
            <a:ext cx="2982119" cy="485537"/>
          </a:xfrm>
          <a:prstGeom prst="rect">
            <a:avLst/>
          </a:prstGeom>
        </p:spPr>
        <p:txBody>
          <a:bodyPr vert="horz" lIns="94814" tIns="47407" rIns="94814" bIns="47407"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98102" y="9223516"/>
            <a:ext cx="2982119" cy="485537"/>
          </a:xfrm>
          <a:prstGeom prst="rect">
            <a:avLst/>
          </a:prstGeom>
        </p:spPr>
        <p:txBody>
          <a:bodyPr vert="horz" lIns="94814" tIns="47407" rIns="94814" bIns="47407" rtlCol="0" anchor="b"/>
          <a:lstStyle>
            <a:lvl1pPr algn="r">
              <a:defRPr sz="1200"/>
            </a:lvl1pPr>
          </a:lstStyle>
          <a:p>
            <a:fld id="{BBFAA576-3BD1-4C1A-A5DC-1BBB7193E950}" type="slidenum">
              <a:rPr lang="es-ES" smtClean="0"/>
              <a:t>‹#›</a:t>
            </a:fld>
            <a:endParaRPr lang="es-ES"/>
          </a:p>
        </p:txBody>
      </p:sp>
    </p:spTree>
    <p:extLst>
      <p:ext uri="{BB962C8B-B14F-4D97-AF65-F5344CB8AC3E}">
        <p14:creationId xmlns:p14="http://schemas.microsoft.com/office/powerpoint/2010/main" val="35488864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85537"/>
          </a:xfrm>
          <a:prstGeom prst="rect">
            <a:avLst/>
          </a:prstGeom>
        </p:spPr>
        <p:txBody>
          <a:bodyPr vert="horz" lIns="94814" tIns="47407" rIns="94814" bIns="47407" rtlCol="0"/>
          <a:lstStyle>
            <a:lvl1pPr algn="l">
              <a:defRPr sz="1200"/>
            </a:lvl1pPr>
          </a:lstStyle>
          <a:p>
            <a:endParaRPr lang="es-ES"/>
          </a:p>
        </p:txBody>
      </p:sp>
      <p:sp>
        <p:nvSpPr>
          <p:cNvPr id="3" name="2 Marcador de fecha"/>
          <p:cNvSpPr>
            <a:spLocks noGrp="1"/>
          </p:cNvSpPr>
          <p:nvPr>
            <p:ph type="dt" idx="1"/>
          </p:nvPr>
        </p:nvSpPr>
        <p:spPr>
          <a:xfrm>
            <a:off x="3898102" y="0"/>
            <a:ext cx="2982119" cy="485537"/>
          </a:xfrm>
          <a:prstGeom prst="rect">
            <a:avLst/>
          </a:prstGeom>
        </p:spPr>
        <p:txBody>
          <a:bodyPr vert="horz" lIns="94814" tIns="47407" rIns="94814" bIns="47407" rtlCol="0"/>
          <a:lstStyle>
            <a:lvl1pPr algn="r">
              <a:defRPr sz="1200"/>
            </a:lvl1pPr>
          </a:lstStyle>
          <a:p>
            <a:fld id="{E3119C24-6376-46B7-A800-E6B7C99D65D7}" type="datetimeFigureOut">
              <a:rPr lang="es-ES" smtClean="0"/>
              <a:t>26/04/2017</a:t>
            </a:fld>
            <a:endParaRPr lang="es-ES"/>
          </a:p>
        </p:txBody>
      </p:sp>
      <p:sp>
        <p:nvSpPr>
          <p:cNvPr id="4" name="3 Marcador de imagen de diapositiva"/>
          <p:cNvSpPr>
            <a:spLocks noGrp="1" noRot="1" noChangeAspect="1"/>
          </p:cNvSpPr>
          <p:nvPr>
            <p:ph type="sldImg" idx="2"/>
          </p:nvPr>
        </p:nvSpPr>
        <p:spPr>
          <a:xfrm>
            <a:off x="1014413" y="728663"/>
            <a:ext cx="4854575" cy="3641725"/>
          </a:xfrm>
          <a:prstGeom prst="rect">
            <a:avLst/>
          </a:prstGeom>
          <a:noFill/>
          <a:ln w="12700">
            <a:solidFill>
              <a:prstClr val="black"/>
            </a:solidFill>
          </a:ln>
        </p:spPr>
        <p:txBody>
          <a:bodyPr vert="horz" lIns="94814" tIns="47407" rIns="94814" bIns="47407" rtlCol="0" anchor="ctr"/>
          <a:lstStyle/>
          <a:p>
            <a:endParaRPr lang="es-ES"/>
          </a:p>
        </p:txBody>
      </p:sp>
      <p:sp>
        <p:nvSpPr>
          <p:cNvPr id="5" name="4 Marcador de notas"/>
          <p:cNvSpPr>
            <a:spLocks noGrp="1"/>
          </p:cNvSpPr>
          <p:nvPr>
            <p:ph type="body" sz="quarter" idx="3"/>
          </p:nvPr>
        </p:nvSpPr>
        <p:spPr>
          <a:xfrm>
            <a:off x="688182" y="4612601"/>
            <a:ext cx="5505450" cy="4369832"/>
          </a:xfrm>
          <a:prstGeom prst="rect">
            <a:avLst/>
          </a:prstGeom>
        </p:spPr>
        <p:txBody>
          <a:bodyPr vert="horz" lIns="94814" tIns="47407" rIns="94814" bIns="4740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223516"/>
            <a:ext cx="2982119" cy="485537"/>
          </a:xfrm>
          <a:prstGeom prst="rect">
            <a:avLst/>
          </a:prstGeom>
        </p:spPr>
        <p:txBody>
          <a:bodyPr vert="horz" lIns="94814" tIns="47407" rIns="94814" bIns="47407"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98102" y="9223516"/>
            <a:ext cx="2982119" cy="485537"/>
          </a:xfrm>
          <a:prstGeom prst="rect">
            <a:avLst/>
          </a:prstGeom>
        </p:spPr>
        <p:txBody>
          <a:bodyPr vert="horz" lIns="94814" tIns="47407" rIns="94814" bIns="47407" rtlCol="0" anchor="b"/>
          <a:lstStyle>
            <a:lvl1pPr algn="r">
              <a:defRPr sz="1200"/>
            </a:lvl1pPr>
          </a:lstStyle>
          <a:p>
            <a:fld id="{D48E2405-8D24-466D-A3CB-E462E787DE8B}" type="slidenum">
              <a:rPr lang="es-ES" smtClean="0"/>
              <a:t>‹#›</a:t>
            </a:fld>
            <a:endParaRPr lang="es-ES"/>
          </a:p>
        </p:txBody>
      </p:sp>
    </p:spTree>
    <p:extLst>
      <p:ext uri="{BB962C8B-B14F-4D97-AF65-F5344CB8AC3E}">
        <p14:creationId xmlns:p14="http://schemas.microsoft.com/office/powerpoint/2010/main" val="34649700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D48E2405-8D24-466D-A3CB-E462E787DE8B}" type="slidenum">
              <a:rPr lang="es-ES" smtClean="0"/>
              <a:t>1</a:t>
            </a:fld>
            <a:endParaRPr lang="es-ES"/>
          </a:p>
        </p:txBody>
      </p:sp>
    </p:spTree>
    <p:extLst>
      <p:ext uri="{BB962C8B-B14F-4D97-AF65-F5344CB8AC3E}">
        <p14:creationId xmlns:p14="http://schemas.microsoft.com/office/powerpoint/2010/main" val="133510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D48E2405-8D24-466D-A3CB-E462E787DE8B}" type="slidenum">
              <a:rPr lang="es-ES" smtClean="0"/>
              <a:t>7</a:t>
            </a:fld>
            <a:endParaRPr lang="es-ES"/>
          </a:p>
        </p:txBody>
      </p:sp>
    </p:spTree>
    <p:extLst>
      <p:ext uri="{BB962C8B-B14F-4D97-AF65-F5344CB8AC3E}">
        <p14:creationId xmlns:p14="http://schemas.microsoft.com/office/powerpoint/2010/main" val="2297727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19" name="18 Marcador de fecha"/>
          <p:cNvSpPr>
            <a:spLocks noGrp="1"/>
          </p:cNvSpPr>
          <p:nvPr>
            <p:ph type="dt" sz="half" idx="10"/>
          </p:nvPr>
        </p:nvSpPr>
        <p:spPr/>
        <p:txBody>
          <a:bodyPr/>
          <a:lstStyle/>
          <a:p>
            <a:fld id="{E6CEB397-EACC-4605-811E-826591D4116B}" type="datetime1">
              <a:rPr lang="es-ES" smtClean="0"/>
              <a:t>26/04/2017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11" name="10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ED060040-1E59-4138-BC5B-381BD8B89C99}" type="datetime1">
              <a:rPr lang="es-ES" smtClean="0"/>
              <a:t>26/04/2017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7B19028-96BC-4598-BD00-1FE75BE46C50}" type="datetime1">
              <a:rPr lang="es-ES" smtClean="0"/>
              <a:t>26/04/2017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448C776-7227-47CE-BEAF-CFC9436DA65B}" type="datetime1">
              <a:rPr lang="es-ES" smtClean="0"/>
              <a:t>26/04/2017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A2ECB04C-EB36-4623-A90D-74F5A93C5E6F}" type="datetime1">
              <a:rPr lang="es-ES" smtClean="0"/>
              <a:t>26/04/2017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5259E891-DFB9-4B63-B642-6187AF42048C}" type="datetime1">
              <a:rPr lang="es-ES" smtClean="0"/>
              <a:t>26/04/2017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47F80CD4-D00D-46FD-8D5E-8C3BBBEB8348}" type="datetime1">
              <a:rPr lang="es-ES" smtClean="0"/>
              <a:t>26/04/2017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DDF4890-8A1E-4C86-BA31-A795B1CD2D07}" type="datetime1">
              <a:rPr lang="es-ES" smtClean="0"/>
              <a:t>26/04/2017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77ECE331-6B9E-4C94-95DE-97BB1675C310}" type="datetime1">
              <a:rPr lang="es-ES" smtClean="0"/>
              <a:t>26/04/2017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FC9E898B-9C11-4350-8C81-CE313BCAD494}" type="datetime1">
              <a:rPr lang="es-ES" smtClean="0"/>
              <a:t>26/04/2017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EC0DB25B-5FDA-4815-A58A-BAF40188B1DF}" type="datetime1">
              <a:rPr lang="es-ES" smtClean="0"/>
              <a:t>26/04/2017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86FA1A-037A-4E82-8B31-F5660A3B8C63}" type="slidenum">
              <a:rPr lang="es-ES" smtClean="0"/>
              <a:t>‹#›</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p>
            <a:r>
              <a:rPr kumimoji="0" lang="es-ES"/>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BD734E4-EF77-4836-9123-AAD6BFE4022D}" type="datetime1">
              <a:rPr lang="es-ES" smtClean="0"/>
              <a:t>26/04/2017</a:t>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86FA1A-037A-4E82-8B31-F5660A3B8C63}" type="slidenum">
              <a:rPr lang="es-ES" smtClean="0"/>
              <a:t>‹#›</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32656"/>
            <a:ext cx="8280920" cy="3168352"/>
          </a:xfrm>
        </p:spPr>
        <p:txBody>
          <a:bodyPr>
            <a:noAutofit/>
          </a:bodyPr>
          <a:lstStyle/>
          <a:p>
            <a:pPr algn="ct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r>
              <a:rPr lang="es-ES" sz="2800" dirty="0">
                <a:solidFill>
                  <a:schemeClr val="tx1"/>
                </a:solidFill>
              </a:rPr>
              <a:t>SEGUNDA REUNION DE LOS GRUPOS DE TRABAJO DE LA XIX CONFERENCIA INTERAMERICANA DE MINISTROS DE TRABAJO (CIMT)</a:t>
            </a:r>
            <a:endParaRPr lang="es-ES" sz="2600" b="1" dirty="0">
              <a:solidFill>
                <a:schemeClr val="tx1"/>
              </a:solidFill>
            </a:endParaRPr>
          </a:p>
        </p:txBody>
      </p:sp>
      <p:sp>
        <p:nvSpPr>
          <p:cNvPr id="3" name="2 Subtítulo"/>
          <p:cNvSpPr>
            <a:spLocks noGrp="1"/>
          </p:cNvSpPr>
          <p:nvPr>
            <p:ph type="subTitle" idx="1"/>
          </p:nvPr>
        </p:nvSpPr>
        <p:spPr>
          <a:xfrm>
            <a:off x="899592" y="4005064"/>
            <a:ext cx="7772400" cy="1656184"/>
          </a:xfrm>
        </p:spPr>
        <p:txBody>
          <a:bodyPr>
            <a:normAutofit/>
          </a:bodyPr>
          <a:lstStyle/>
          <a:p>
            <a:endParaRPr lang="es-ES" b="1" dirty="0">
              <a:solidFill>
                <a:schemeClr val="tx1"/>
              </a:solidFill>
            </a:endParaRPr>
          </a:p>
          <a:p>
            <a:r>
              <a:rPr lang="es-ES" b="1" dirty="0">
                <a:solidFill>
                  <a:schemeClr val="tx1"/>
                </a:solidFill>
              </a:rPr>
              <a:t>COSATE</a:t>
            </a:r>
          </a:p>
          <a:p>
            <a:r>
              <a:rPr lang="es-ES" b="1" dirty="0">
                <a:solidFill>
                  <a:schemeClr val="tx1"/>
                </a:solidFill>
              </a:rPr>
              <a:t>27 Y 28 DE ABRIL, 2017 – ASUNCION, PARAGUAY</a:t>
            </a:r>
          </a:p>
          <a:p>
            <a:r>
              <a:rPr lang="es-ES" b="1" dirty="0">
                <a:solidFill>
                  <a:schemeClr val="tx1"/>
                </a:solidFill>
              </a:rPr>
              <a:t>MARTA PUJADAS </a:t>
            </a:r>
          </a:p>
          <a:p>
            <a:endParaRPr lang="es-ES" b="1" dirty="0">
              <a:solidFill>
                <a:schemeClr val="tx1"/>
              </a:solidFill>
            </a:endParaRPr>
          </a:p>
        </p:txBody>
      </p:sp>
      <p:sp>
        <p:nvSpPr>
          <p:cNvPr id="5" name="4 Marcador de número de diapositiva"/>
          <p:cNvSpPr>
            <a:spLocks noGrp="1"/>
          </p:cNvSpPr>
          <p:nvPr>
            <p:ph type="sldNum" sz="quarter" idx="12"/>
          </p:nvPr>
        </p:nvSpPr>
        <p:spPr/>
        <p:txBody>
          <a:bodyPr/>
          <a:lstStyle/>
          <a:p>
            <a:fld id="{3786FA1A-037A-4E82-8B31-F5660A3B8C63}" type="slidenum">
              <a:rPr lang="es-ES" smtClean="0"/>
              <a:t>1</a:t>
            </a:fld>
            <a:endParaRPr lang="es-ES"/>
          </a:p>
        </p:txBody>
      </p:sp>
    </p:spTree>
    <p:extLst>
      <p:ext uri="{BB962C8B-B14F-4D97-AF65-F5344CB8AC3E}">
        <p14:creationId xmlns:p14="http://schemas.microsoft.com/office/powerpoint/2010/main" val="1526634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183880" cy="691520"/>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395536" y="1196752"/>
            <a:ext cx="8183880" cy="4331968"/>
          </a:xfrm>
        </p:spPr>
        <p:txBody>
          <a:bodyPr>
            <a:normAutofit/>
          </a:bodyPr>
          <a:lstStyle/>
          <a:p>
            <a:pPr marL="0" indent="0" algn="just">
              <a:buNone/>
            </a:pPr>
            <a:r>
              <a:rPr lang="es-PE" sz="2600" dirty="0"/>
              <a:t> </a:t>
            </a:r>
            <a:endParaRPr lang="es-ES" sz="2600" dirty="0"/>
          </a:p>
          <a:p>
            <a:pPr marL="0" indent="0" algn="just">
              <a:buNone/>
            </a:pPr>
            <a:r>
              <a:rPr lang="es-ES" sz="2600" b="1" dirty="0"/>
              <a:t> </a:t>
            </a:r>
            <a:r>
              <a:rPr lang="es-ES" sz="1800" b="1" u="sng" dirty="0">
                <a:solidFill>
                  <a:srgbClr val="7030A0"/>
                </a:solidFill>
              </a:rPr>
              <a:t>Este es el ámbito adecuado para tomar este desafío; </a:t>
            </a:r>
            <a:r>
              <a:rPr lang="es-ES" sz="1800" b="1" dirty="0">
                <a:solidFill>
                  <a:srgbClr val="7030A0"/>
                </a:solidFill>
              </a:rPr>
              <a:t>mas allá de las responsabilidades indelegables de cada uno de los actores intervinientes en el proceso productivo, empleadores, Estado y trabajadores, debemos reconocer la importancia de políticas públicas tendientes a la protección de los trabajadores y que la visión “</a:t>
            </a:r>
            <a:r>
              <a:rPr lang="es-ES" sz="1800" b="1" dirty="0" err="1">
                <a:solidFill>
                  <a:srgbClr val="7030A0"/>
                </a:solidFill>
              </a:rPr>
              <a:t>costista</a:t>
            </a:r>
            <a:r>
              <a:rPr lang="es-ES" sz="1800" b="1" dirty="0">
                <a:solidFill>
                  <a:srgbClr val="7030A0"/>
                </a:solidFill>
              </a:rPr>
              <a:t>” de la formalización laboral resulta incompatible con el carácter de derecho humano que reviste la Seguridad Social y con la vida misma.</a:t>
            </a:r>
          </a:p>
          <a:p>
            <a:endParaRPr lang="es-ES" dirty="0"/>
          </a:p>
          <a:p>
            <a:endParaRPr lang="es-ES" dirty="0"/>
          </a:p>
        </p:txBody>
      </p:sp>
      <p:sp>
        <p:nvSpPr>
          <p:cNvPr id="4" name="3 Marcador de número de diapositiva"/>
          <p:cNvSpPr>
            <a:spLocks noGrp="1"/>
          </p:cNvSpPr>
          <p:nvPr>
            <p:ph type="sldNum" sz="quarter" idx="12"/>
          </p:nvPr>
        </p:nvSpPr>
        <p:spPr/>
        <p:txBody>
          <a:bodyPr/>
          <a:lstStyle/>
          <a:p>
            <a:fld id="{3786FA1A-037A-4E82-8B31-F5660A3B8C63}" type="slidenum">
              <a:rPr lang="es-ES" smtClean="0"/>
              <a:t>10</a:t>
            </a:fld>
            <a:endParaRPr lang="es-ES"/>
          </a:p>
        </p:txBody>
      </p:sp>
    </p:spTree>
    <p:extLst>
      <p:ext uri="{BB962C8B-B14F-4D97-AF65-F5344CB8AC3E}">
        <p14:creationId xmlns:p14="http://schemas.microsoft.com/office/powerpoint/2010/main" val="578595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183880" cy="691520"/>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395536" y="1196752"/>
            <a:ext cx="8183880" cy="4331968"/>
          </a:xfrm>
        </p:spPr>
        <p:txBody>
          <a:bodyPr>
            <a:normAutofit fontScale="92500"/>
          </a:bodyPr>
          <a:lstStyle/>
          <a:p>
            <a:pPr marL="0" indent="0" algn="just">
              <a:buNone/>
            </a:pPr>
            <a:r>
              <a:rPr lang="es-PE" sz="2600" dirty="0"/>
              <a:t> </a:t>
            </a:r>
            <a:endParaRPr lang="es-ES" sz="2600" dirty="0"/>
          </a:p>
          <a:p>
            <a:pPr marL="0" indent="0" algn="just">
              <a:buNone/>
            </a:pPr>
            <a:r>
              <a:rPr lang="es-ES" sz="2600" b="1" dirty="0"/>
              <a:t> </a:t>
            </a:r>
            <a:endParaRPr lang="es-ES" dirty="0"/>
          </a:p>
          <a:p>
            <a:pPr algn="just"/>
            <a:r>
              <a:rPr lang="es-ES" sz="2100" b="1" dirty="0">
                <a:solidFill>
                  <a:srgbClr val="7030A0"/>
                </a:solidFill>
              </a:rPr>
              <a:t>El movimiento sindical reivindica un rol tutelar y proactivo del Estado, como forma a superar la lógica del mercado de hoy bajo predominio del capital. </a:t>
            </a:r>
          </a:p>
          <a:p>
            <a:pPr algn="just"/>
            <a:endParaRPr lang="es-ES" sz="2100" b="1" dirty="0">
              <a:solidFill>
                <a:srgbClr val="7030A0"/>
              </a:solidFill>
            </a:endParaRPr>
          </a:p>
          <a:p>
            <a:pPr algn="just"/>
            <a:r>
              <a:rPr lang="es-ES" sz="2100" b="1" dirty="0">
                <a:solidFill>
                  <a:srgbClr val="7030A0"/>
                </a:solidFill>
              </a:rPr>
              <a:t>Es importante apoyar las políticas públicas que van en el sentido de alcanzar los Objetivos de Desarrollo  Sostenible en el marco de la Agenda 2030  en coordinación con la PLADA como referente fundamental   para alcanzar el pleno empleo y garantías de un ambiente favorable para el fortalecimiento y desarrollo de las organizaciones sindicales. </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11</a:t>
            </a:fld>
            <a:endParaRPr lang="es-ES"/>
          </a:p>
        </p:txBody>
      </p:sp>
    </p:spTree>
    <p:extLst>
      <p:ext uri="{BB962C8B-B14F-4D97-AF65-F5344CB8AC3E}">
        <p14:creationId xmlns:p14="http://schemas.microsoft.com/office/powerpoint/2010/main" val="3349738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183880" cy="619512"/>
          </a:xfrm>
        </p:spPr>
        <p:txBody>
          <a:bodyPr>
            <a:normAutofit/>
          </a:bodyPr>
          <a:lstStyle/>
          <a:p>
            <a:pPr algn="ctr"/>
            <a:r>
              <a:rPr lang="es-ES" sz="3000" b="1" dirty="0"/>
              <a:t>COSATE – CIMT - OEA</a:t>
            </a:r>
          </a:p>
        </p:txBody>
      </p:sp>
      <p:sp>
        <p:nvSpPr>
          <p:cNvPr id="3" name="2 Marcador de contenido"/>
          <p:cNvSpPr>
            <a:spLocks noGrp="1"/>
          </p:cNvSpPr>
          <p:nvPr>
            <p:ph idx="1"/>
          </p:nvPr>
        </p:nvSpPr>
        <p:spPr>
          <a:xfrm>
            <a:off x="539552" y="1124744"/>
            <a:ext cx="8183880" cy="4187952"/>
          </a:xfrm>
        </p:spPr>
        <p:txBody>
          <a:bodyPr>
            <a:normAutofit fontScale="85000" lnSpcReduction="10000"/>
          </a:bodyPr>
          <a:lstStyle/>
          <a:p>
            <a:pPr algn="ctr"/>
            <a:endParaRPr lang="es-ES" b="1" u="sng" dirty="0"/>
          </a:p>
          <a:p>
            <a:pPr marL="0" indent="0" algn="ctr">
              <a:buNone/>
            </a:pPr>
            <a:r>
              <a:rPr lang="es-ES" b="1" dirty="0"/>
              <a:t>El consenso internacional debatió y arribó a la adopción de un marco internacional que proporciona una guía hacia la formalización de actividades y puestos de trabajo. </a:t>
            </a:r>
          </a:p>
          <a:p>
            <a:pPr marL="0" indent="0" algn="ctr">
              <a:buNone/>
            </a:pPr>
            <a:r>
              <a:rPr lang="es-ES" b="1" u="sng" dirty="0">
                <a:solidFill>
                  <a:srgbClr val="7030A0"/>
                </a:solidFill>
              </a:rPr>
              <a:t>Llega el momento de traducir este consenso alcanzado en políticas públicas que, bajo la responsabilidad de los Estados, efectivicen políticas de inclusión empoderando a los y las trabajadores de derechos y evitando así la desigualdad entre los mismos</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12</a:t>
            </a:fld>
            <a:endParaRPr lang="es-ES"/>
          </a:p>
        </p:txBody>
      </p:sp>
    </p:spTree>
    <p:extLst>
      <p:ext uri="{BB962C8B-B14F-4D97-AF65-F5344CB8AC3E}">
        <p14:creationId xmlns:p14="http://schemas.microsoft.com/office/powerpoint/2010/main" val="660200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564904"/>
            <a:ext cx="8208912" cy="1080120"/>
          </a:xfrm>
        </p:spPr>
        <p:txBody>
          <a:bodyPr/>
          <a:lstStyle/>
          <a:p>
            <a:pPr marL="0" indent="0" algn="ctr">
              <a:buNone/>
            </a:pPr>
            <a:r>
              <a:rPr lang="es-ES" sz="4000" b="1" dirty="0"/>
              <a:t>MUCHAS GRACIAS!!!</a:t>
            </a:r>
          </a:p>
          <a:p>
            <a:pPr algn="ctr">
              <a:buFont typeface="Wingdings" panose="05000000000000000000" pitchFamily="2" charset="2"/>
              <a:buChar char="v"/>
            </a:pPr>
            <a:endParaRPr lang="es-ES" dirty="0"/>
          </a:p>
        </p:txBody>
      </p:sp>
      <p:sp>
        <p:nvSpPr>
          <p:cNvPr id="4" name="3 Marcador de número de diapositiva"/>
          <p:cNvSpPr>
            <a:spLocks noGrp="1"/>
          </p:cNvSpPr>
          <p:nvPr>
            <p:ph type="sldNum" sz="quarter" idx="12"/>
          </p:nvPr>
        </p:nvSpPr>
        <p:spPr/>
        <p:txBody>
          <a:bodyPr/>
          <a:lstStyle/>
          <a:p>
            <a:fld id="{3786FA1A-037A-4E82-8B31-F5660A3B8C63}" type="slidenum">
              <a:rPr lang="es-ES" smtClean="0"/>
              <a:t>13</a:t>
            </a:fld>
            <a:endParaRPr lang="es-ES"/>
          </a:p>
        </p:txBody>
      </p:sp>
    </p:spTree>
    <p:extLst>
      <p:ext uri="{BB962C8B-B14F-4D97-AF65-F5344CB8AC3E}">
        <p14:creationId xmlns:p14="http://schemas.microsoft.com/office/powerpoint/2010/main" val="391686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183880" cy="648072"/>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467544" y="1268760"/>
            <a:ext cx="8183880" cy="4187952"/>
          </a:xfrm>
        </p:spPr>
        <p:txBody>
          <a:bodyPr>
            <a:normAutofit/>
          </a:bodyPr>
          <a:lstStyle/>
          <a:p>
            <a:endParaRPr lang="es-PE" dirty="0"/>
          </a:p>
          <a:p>
            <a:pPr marL="0" indent="0">
              <a:buNone/>
            </a:pPr>
            <a:r>
              <a:rPr lang="es-PE" dirty="0"/>
              <a:t> </a:t>
            </a:r>
            <a:endParaRPr lang="es-ES" dirty="0"/>
          </a:p>
          <a:p>
            <a:endParaRPr lang="es-ES" dirty="0"/>
          </a:p>
          <a:p>
            <a:endParaRPr lang="es-ES" dirty="0"/>
          </a:p>
        </p:txBody>
      </p:sp>
      <p:sp>
        <p:nvSpPr>
          <p:cNvPr id="4" name="3 Marcador de número de diapositiva"/>
          <p:cNvSpPr>
            <a:spLocks noGrp="1"/>
          </p:cNvSpPr>
          <p:nvPr>
            <p:ph type="sldNum" sz="quarter" idx="12"/>
          </p:nvPr>
        </p:nvSpPr>
        <p:spPr/>
        <p:txBody>
          <a:bodyPr/>
          <a:lstStyle/>
          <a:p>
            <a:fld id="{3786FA1A-037A-4E82-8B31-F5660A3B8C63}" type="slidenum">
              <a:rPr lang="es-ES" smtClean="0"/>
              <a:t>2</a:t>
            </a:fld>
            <a:endParaRPr lang="es-ES"/>
          </a:p>
        </p:txBody>
      </p:sp>
      <p:sp>
        <p:nvSpPr>
          <p:cNvPr id="5" name="4 Rectángulo"/>
          <p:cNvSpPr/>
          <p:nvPr/>
        </p:nvSpPr>
        <p:spPr>
          <a:xfrm>
            <a:off x="683568" y="1997839"/>
            <a:ext cx="8064896" cy="3139321"/>
          </a:xfrm>
          <a:prstGeom prst="rect">
            <a:avLst/>
          </a:prstGeom>
        </p:spPr>
        <p:txBody>
          <a:bodyPr wrap="square">
            <a:spAutoFit/>
          </a:bodyPr>
          <a:lstStyle/>
          <a:p>
            <a:r>
              <a:rPr lang="es-ES" b="1" dirty="0"/>
              <a:t>PANEL 1- TRANSICION DE LA ECONOMIA INFORMAL A LA ECONOMIA FORMAL.</a:t>
            </a:r>
          </a:p>
          <a:p>
            <a:endParaRPr lang="es-ES" dirty="0"/>
          </a:p>
          <a:p>
            <a:endParaRPr lang="es-ES" dirty="0"/>
          </a:p>
          <a:p>
            <a:pPr algn="just"/>
            <a:r>
              <a:rPr lang="es-ES" b="1" dirty="0"/>
              <a:t>Pregunta orientadora: (basada en Plan de Acción Cancún, Art 6. J)</a:t>
            </a:r>
          </a:p>
          <a:p>
            <a:pPr algn="just"/>
            <a:endParaRPr lang="es-ES" b="1" dirty="0"/>
          </a:p>
          <a:p>
            <a:pPr algn="just"/>
            <a:r>
              <a:rPr lang="es-ES" b="1" dirty="0"/>
              <a:t>¿Qué estrategias novedosas y nuevos métodos está implementando su ministerio para abordar la informalidad, tanto para formalizar a trabajadores de la economía informal como para formalizar empresas?</a:t>
            </a:r>
          </a:p>
        </p:txBody>
      </p:sp>
    </p:spTree>
    <p:extLst>
      <p:ext uri="{BB962C8B-B14F-4D97-AF65-F5344CB8AC3E}">
        <p14:creationId xmlns:p14="http://schemas.microsoft.com/office/powerpoint/2010/main" val="94514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8183880" cy="574888"/>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323528" y="980728"/>
            <a:ext cx="8352928" cy="4896544"/>
          </a:xfrm>
        </p:spPr>
        <p:txBody>
          <a:bodyPr>
            <a:normAutofit fontScale="85000" lnSpcReduction="20000"/>
          </a:bodyPr>
          <a:lstStyle/>
          <a:p>
            <a:pPr marL="0" indent="0">
              <a:buNone/>
            </a:pPr>
            <a:r>
              <a:rPr lang="es-ES" b="1" u="sng" dirty="0"/>
              <a:t>Plan de Acción Cancún, Art 6. INC J)</a:t>
            </a:r>
          </a:p>
          <a:p>
            <a:pPr marL="0" indent="0">
              <a:buNone/>
            </a:pPr>
            <a:endParaRPr lang="es-ES" dirty="0"/>
          </a:p>
          <a:p>
            <a:pPr marL="0" indent="0">
              <a:buNone/>
            </a:pPr>
            <a:endParaRPr lang="es-ES" dirty="0"/>
          </a:p>
          <a:p>
            <a:pPr marL="0" indent="0">
              <a:buNone/>
            </a:pPr>
            <a:endParaRPr lang="es-ES" dirty="0"/>
          </a:p>
          <a:p>
            <a:pPr algn="just"/>
            <a:r>
              <a:rPr lang="es-ES" i="1" dirty="0"/>
              <a:t>Art. 6 J.  “Definir y promover visiones innovadoras y nuevos métodos para atender el fenómeno de la informalidad y dar seguimiento a las diversas recomendaciones planteadas tanto en la Recomendación 204 de la OIT sobre la Transición de la Economía Informal a la Economía Formal como en el Taller de la Red Interamericana para la Administración Laboral (RIAL) “Dialogo social para la formalización”. Resaltar la continua necesidad de abordar las situaciones de los trabajadores que tienen empleos precarios.”</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3</a:t>
            </a:fld>
            <a:endParaRPr lang="es-ES"/>
          </a:p>
        </p:txBody>
      </p:sp>
    </p:spTree>
    <p:extLst>
      <p:ext uri="{BB962C8B-B14F-4D97-AF65-F5344CB8AC3E}">
        <p14:creationId xmlns:p14="http://schemas.microsoft.com/office/powerpoint/2010/main" val="163437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183880" cy="547504"/>
          </a:xfrm>
        </p:spPr>
        <p:txBody>
          <a:bodyPr>
            <a:no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539552" y="1700807"/>
            <a:ext cx="8183880" cy="3805599"/>
          </a:xfrm>
        </p:spPr>
        <p:txBody>
          <a:bodyPr>
            <a:normAutofit fontScale="55000" lnSpcReduction="20000"/>
          </a:bodyPr>
          <a:lstStyle/>
          <a:p>
            <a:pPr marL="0" indent="0" algn="just">
              <a:buNone/>
            </a:pPr>
            <a:r>
              <a:rPr lang="es-ES" sz="3300" dirty="0"/>
              <a:t>Los datos recientes de la OIT indican que la informalidad en el empleo empezó a crecer nuevamente en el 2015 y lo más probable es que esta tendencia se haya acentuado en el 2016. </a:t>
            </a:r>
          </a:p>
          <a:p>
            <a:pPr marL="0" indent="0" algn="just">
              <a:buNone/>
            </a:pPr>
            <a:endParaRPr lang="es-ES" sz="3300" b="1" u="sng" dirty="0">
              <a:solidFill>
                <a:srgbClr val="7030A0"/>
              </a:solidFill>
            </a:endParaRPr>
          </a:p>
          <a:p>
            <a:pPr marL="0" indent="0" algn="just">
              <a:buNone/>
            </a:pPr>
            <a:r>
              <a:rPr lang="es-ES" sz="3300" b="1" u="sng" dirty="0">
                <a:solidFill>
                  <a:srgbClr val="7030A0"/>
                </a:solidFill>
              </a:rPr>
              <a:t>La cifra de trabajadores con empleo informal podría acercarse a los 134 millones en la región.</a:t>
            </a:r>
          </a:p>
          <a:p>
            <a:pPr marL="0" indent="0">
              <a:buNone/>
            </a:pPr>
            <a:endParaRPr lang="es-ES" sz="3300" dirty="0"/>
          </a:p>
          <a:p>
            <a:pPr marL="0" indent="0" algn="just">
              <a:buNone/>
            </a:pPr>
            <a:r>
              <a:rPr lang="es-ES" sz="3300" dirty="0"/>
              <a:t>Según datos de la OIT en su Panorama Laboral 2016, se verifica </a:t>
            </a:r>
            <a:r>
              <a:rPr lang="es-ES" sz="3300" i="1" dirty="0"/>
              <a:t>“un aumento abrupto de la desocupación, está creciendo la informalidad y bajó la calidad del empleo medida por varios indicadores tales como el aumento del empleo por cuenta propia, la reducción del trabajo asalariado y la reducción de los salarios reales”.</a:t>
            </a:r>
          </a:p>
          <a:p>
            <a:pPr marL="0" indent="0">
              <a:buNone/>
            </a:pPr>
            <a:endParaRPr lang="es-ES" dirty="0"/>
          </a:p>
        </p:txBody>
      </p:sp>
      <p:sp>
        <p:nvSpPr>
          <p:cNvPr id="4" name="3 Marcador de número de diapositiva"/>
          <p:cNvSpPr>
            <a:spLocks noGrp="1"/>
          </p:cNvSpPr>
          <p:nvPr>
            <p:ph type="sldNum" sz="quarter" idx="12"/>
          </p:nvPr>
        </p:nvSpPr>
        <p:spPr/>
        <p:txBody>
          <a:bodyPr/>
          <a:lstStyle/>
          <a:p>
            <a:fld id="{3786FA1A-037A-4E82-8B31-F5660A3B8C63}" type="slidenum">
              <a:rPr lang="es-ES" smtClean="0"/>
              <a:t>4</a:t>
            </a:fld>
            <a:endParaRPr lang="es-ES"/>
          </a:p>
        </p:txBody>
      </p:sp>
    </p:spTree>
    <p:extLst>
      <p:ext uri="{BB962C8B-B14F-4D97-AF65-F5344CB8AC3E}">
        <p14:creationId xmlns:p14="http://schemas.microsoft.com/office/powerpoint/2010/main" val="153851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183880" cy="576064"/>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383586" y="1052736"/>
            <a:ext cx="8292870" cy="4320480"/>
          </a:xfrm>
        </p:spPr>
        <p:txBody>
          <a:bodyPr>
            <a:normAutofit/>
          </a:bodyPr>
          <a:lstStyle/>
          <a:p>
            <a:pPr marL="0" indent="0" algn="just">
              <a:buNone/>
            </a:pPr>
            <a:endParaRPr lang="es-ES" sz="1800" dirty="0"/>
          </a:p>
          <a:p>
            <a:pPr marL="0" indent="0" algn="just">
              <a:buNone/>
            </a:pPr>
            <a:endParaRPr lang="es-ES" sz="1800" dirty="0"/>
          </a:p>
          <a:p>
            <a:pPr marL="0" indent="0" algn="just">
              <a:buNone/>
            </a:pPr>
            <a:endParaRPr lang="es-ES" sz="1800" dirty="0"/>
          </a:p>
          <a:p>
            <a:pPr marL="0" indent="0" algn="just">
              <a:buNone/>
            </a:pPr>
            <a:r>
              <a:rPr lang="es-ES" sz="1800" dirty="0"/>
              <a:t>Desde la perspectiva sindical, la Confederación Sindical de las Américas –CSA-, reconoce que</a:t>
            </a:r>
            <a:r>
              <a:rPr lang="es-ES" sz="1800" i="1" dirty="0"/>
              <a:t>…”el déficit de trabajo decente se hace más patente en la economía informal y trabajo </a:t>
            </a:r>
            <a:r>
              <a:rPr lang="es-ES" sz="1800" i="1" dirty="0" err="1"/>
              <a:t>tercerizado</a:t>
            </a:r>
            <a:r>
              <a:rPr lang="es-ES" sz="1800" i="1" dirty="0"/>
              <a:t> o subcontratado, caracterizado por lugares de trabajo pequeños o no definidos, condiciones de trabajo inseguras e insalubres, bajos niveles de productividad, ingresos bajos o irregulares, largas jornadas laborales y por falta de acceso a la información, a la tecnología y a la formación”.</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5</a:t>
            </a:fld>
            <a:endParaRPr lang="es-ES"/>
          </a:p>
        </p:txBody>
      </p:sp>
    </p:spTree>
    <p:extLst>
      <p:ext uri="{BB962C8B-B14F-4D97-AF65-F5344CB8AC3E}">
        <p14:creationId xmlns:p14="http://schemas.microsoft.com/office/powerpoint/2010/main" val="286957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8183880" cy="691520"/>
          </a:xfrm>
        </p:spPr>
        <p:txBody>
          <a:bodyPr>
            <a:normAutofit/>
          </a:bodyPr>
          <a:lstStyle/>
          <a:p>
            <a:pPr algn="ctr"/>
            <a:r>
              <a:rPr lang="es-ES" sz="3000" b="1" dirty="0"/>
              <a:t>COSATE – CIMT - OEA</a:t>
            </a:r>
            <a:endParaRPr lang="es-ES" sz="3000" dirty="0"/>
          </a:p>
        </p:txBody>
      </p:sp>
      <p:sp>
        <p:nvSpPr>
          <p:cNvPr id="4" name="3 Marcador de número de diapositiva"/>
          <p:cNvSpPr>
            <a:spLocks noGrp="1"/>
          </p:cNvSpPr>
          <p:nvPr>
            <p:ph type="sldNum" sz="quarter" idx="12"/>
          </p:nvPr>
        </p:nvSpPr>
        <p:spPr/>
        <p:txBody>
          <a:bodyPr/>
          <a:lstStyle/>
          <a:p>
            <a:fld id="{3786FA1A-037A-4E82-8B31-F5660A3B8C63}" type="slidenum">
              <a:rPr lang="es-ES" smtClean="0"/>
              <a:t>6</a:t>
            </a:fld>
            <a:endParaRPr lang="es-ES"/>
          </a:p>
        </p:txBody>
      </p:sp>
      <p:sp>
        <p:nvSpPr>
          <p:cNvPr id="7" name="6 Marcador de contenido"/>
          <p:cNvSpPr>
            <a:spLocks noGrp="1"/>
          </p:cNvSpPr>
          <p:nvPr>
            <p:ph idx="1"/>
          </p:nvPr>
        </p:nvSpPr>
        <p:spPr>
          <a:xfrm>
            <a:off x="539552" y="1484784"/>
            <a:ext cx="8183880" cy="4187952"/>
          </a:xfrm>
        </p:spPr>
        <p:txBody>
          <a:bodyPr>
            <a:normAutofit lnSpcReduction="10000"/>
          </a:bodyPr>
          <a:lstStyle/>
          <a:p>
            <a:pPr algn="just"/>
            <a:r>
              <a:rPr lang="es-ES" sz="1800" dirty="0"/>
              <a:t>En la mayoría de los países de la región existe un importante déficit en los sistemas de información que proporcionan datos sobre las condiciones laborales en general y, especialmente, los daños derivados de los accidentes de trabajo y las enfermedades profesionales. </a:t>
            </a:r>
          </a:p>
          <a:p>
            <a:pPr algn="just"/>
            <a:r>
              <a:rPr lang="es-ES" sz="1800" b="1" u="sng" dirty="0">
                <a:solidFill>
                  <a:srgbClr val="7030A0"/>
                </a:solidFill>
              </a:rPr>
              <a:t>Esto trae como consecuencia la invisibilidad de estadísticas: </a:t>
            </a:r>
          </a:p>
          <a:p>
            <a:pPr algn="just"/>
            <a:r>
              <a:rPr lang="es-ES" sz="1800" dirty="0"/>
              <a:t>Resulta tan invisible la economía informal como el registro de los datos sobre daños a la salud de los trabajadoras y trabajadores que intervienen en estas actividades;</a:t>
            </a:r>
          </a:p>
          <a:p>
            <a:pPr algn="just"/>
            <a:r>
              <a:rPr lang="es-ES" sz="1800" dirty="0"/>
              <a:t>Esta misma invisibilidad condiciona la adopción de medidas de prevención en los lugares de trabajo como al desarrollo y la eficacia de políticas públicas en el marco del diálogo social, fundamentales para resolver el problema desde las causas que lo originan.</a:t>
            </a:r>
          </a:p>
        </p:txBody>
      </p:sp>
    </p:spTree>
    <p:extLst>
      <p:ext uri="{BB962C8B-B14F-4D97-AF65-F5344CB8AC3E}">
        <p14:creationId xmlns:p14="http://schemas.microsoft.com/office/powerpoint/2010/main" val="212629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8183880" cy="619512"/>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564584" y="1523056"/>
            <a:ext cx="8183880" cy="4464496"/>
          </a:xfrm>
        </p:spPr>
        <p:txBody>
          <a:bodyPr>
            <a:normAutofit/>
          </a:bodyPr>
          <a:lstStyle/>
          <a:p>
            <a:pPr marL="0" indent="0">
              <a:buNone/>
            </a:pPr>
            <a:endParaRPr lang="es-ES" sz="1800" dirty="0"/>
          </a:p>
          <a:p>
            <a:pPr marL="0" indent="0" algn="just">
              <a:buNone/>
            </a:pPr>
            <a:endParaRPr lang="es-ES" sz="1900" dirty="0"/>
          </a:p>
          <a:p>
            <a:pPr marL="0" indent="0" algn="just">
              <a:buNone/>
            </a:pPr>
            <a:endParaRPr lang="es-ES" sz="1900" dirty="0"/>
          </a:p>
          <a:p>
            <a:pPr marL="0" indent="0" algn="just">
              <a:buNone/>
            </a:pPr>
            <a:r>
              <a:rPr lang="es-ES" sz="1900" dirty="0"/>
              <a:t>El reconocimiento del espacio público como lugar de trabajo, la interlocución con los gobiernos en sus distintos niveles, la registración, tanto de las actividades productivas (registración de las Unidades productivas) como de los trabajadores de la economía informal;  elevan la visibilidad de los trabajadores y el acceso a los derechos fundamentales del trabajo pero fundamentalmente mejora la vida y el entorno familiar.</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7</a:t>
            </a:fld>
            <a:endParaRPr lang="es-ES"/>
          </a:p>
        </p:txBody>
      </p:sp>
    </p:spTree>
    <p:extLst>
      <p:ext uri="{BB962C8B-B14F-4D97-AF65-F5344CB8AC3E}">
        <p14:creationId xmlns:p14="http://schemas.microsoft.com/office/powerpoint/2010/main" val="14623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183880" cy="691520"/>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467544" y="1412776"/>
            <a:ext cx="8183880" cy="4187952"/>
          </a:xfrm>
        </p:spPr>
        <p:txBody>
          <a:bodyPr>
            <a:normAutofit/>
          </a:bodyPr>
          <a:lstStyle/>
          <a:p>
            <a:pPr algn="just">
              <a:buFont typeface="Wingdings" panose="05000000000000000000" pitchFamily="2" charset="2"/>
              <a:buChar char="v"/>
            </a:pPr>
            <a:endParaRPr lang="es-ES" sz="1800" dirty="0"/>
          </a:p>
          <a:p>
            <a:pPr algn="just">
              <a:buFont typeface="Wingdings" panose="05000000000000000000" pitchFamily="2" charset="2"/>
              <a:buChar char="v"/>
            </a:pPr>
            <a:endParaRPr lang="es-ES" sz="1800" dirty="0"/>
          </a:p>
          <a:p>
            <a:pPr algn="just">
              <a:buFont typeface="Wingdings" panose="05000000000000000000" pitchFamily="2" charset="2"/>
              <a:buChar char="v"/>
            </a:pPr>
            <a:endParaRPr lang="es-ES" sz="1800" dirty="0"/>
          </a:p>
          <a:p>
            <a:pPr algn="just">
              <a:buFont typeface="Wingdings" panose="05000000000000000000" pitchFamily="2" charset="2"/>
              <a:buChar char="v"/>
            </a:pPr>
            <a:r>
              <a:rPr lang="es-ES" sz="1800" dirty="0"/>
              <a:t>En la recomendación 204 de la OIT, relativa a la transición de la economía informal a la economía formal, hubo un extenso debate en torno a la consideración de las políticas preventivas y de extensión de la cobertura de la seguridad social para estos trabajadores teniendo como centro vinculante el “lugar de trabajo”.</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8</a:t>
            </a:fld>
            <a:endParaRPr lang="es-ES"/>
          </a:p>
        </p:txBody>
      </p:sp>
    </p:spTree>
    <p:extLst>
      <p:ext uri="{BB962C8B-B14F-4D97-AF65-F5344CB8AC3E}">
        <p14:creationId xmlns:p14="http://schemas.microsoft.com/office/powerpoint/2010/main" val="882270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8183880" cy="619512"/>
          </a:xfrm>
        </p:spPr>
        <p:txBody>
          <a:bodyPr>
            <a:normAutofit/>
          </a:bodyPr>
          <a:lstStyle/>
          <a:p>
            <a:pPr algn="ctr"/>
            <a:r>
              <a:rPr lang="es-ES" sz="3000" b="1" dirty="0"/>
              <a:t>COSATE – CIMT - OEA</a:t>
            </a:r>
            <a:endParaRPr lang="es-ES" sz="3000" dirty="0"/>
          </a:p>
        </p:txBody>
      </p:sp>
      <p:sp>
        <p:nvSpPr>
          <p:cNvPr id="3" name="2 Marcador de contenido"/>
          <p:cNvSpPr>
            <a:spLocks noGrp="1"/>
          </p:cNvSpPr>
          <p:nvPr>
            <p:ph idx="1"/>
          </p:nvPr>
        </p:nvSpPr>
        <p:spPr>
          <a:xfrm>
            <a:off x="395536" y="1323645"/>
            <a:ext cx="8183880" cy="4187952"/>
          </a:xfrm>
        </p:spPr>
        <p:txBody>
          <a:bodyPr>
            <a:normAutofit/>
          </a:bodyPr>
          <a:lstStyle/>
          <a:p>
            <a:pPr marL="0" indent="0">
              <a:buNone/>
            </a:pPr>
            <a:endParaRPr lang="es-ES" sz="1800" dirty="0"/>
          </a:p>
          <a:p>
            <a:pPr marL="0" indent="0">
              <a:buNone/>
            </a:pPr>
            <a:endParaRPr lang="es-ES" sz="1800" dirty="0"/>
          </a:p>
          <a:p>
            <a:pPr marL="0" indent="0">
              <a:buNone/>
            </a:pPr>
            <a:endParaRPr lang="es-ES" sz="1800" dirty="0"/>
          </a:p>
          <a:p>
            <a:pPr marL="0" indent="0" algn="just">
              <a:buNone/>
            </a:pPr>
            <a:endParaRPr lang="es-ES" sz="1800" dirty="0"/>
          </a:p>
          <a:p>
            <a:pPr marL="0" indent="0" algn="just">
              <a:buNone/>
            </a:pPr>
            <a:endParaRPr lang="es-ES" sz="1800" dirty="0"/>
          </a:p>
          <a:p>
            <a:pPr marL="0" indent="0" algn="just">
              <a:buNone/>
            </a:pPr>
            <a:r>
              <a:rPr lang="es-ES" sz="1800" b="1" i="1" dirty="0">
                <a:solidFill>
                  <a:srgbClr val="7030A0"/>
                </a:solidFill>
              </a:rPr>
              <a:t>Tanto la formalización de actividades económicas como la registración de los trabajadores con pleno acceso y ejercicio de los derechos son una condición necesaria para mejorar las condiciones generales de trabajo y en particular, las de salud y seguridad.</a:t>
            </a:r>
          </a:p>
        </p:txBody>
      </p:sp>
      <p:sp>
        <p:nvSpPr>
          <p:cNvPr id="4" name="3 Marcador de número de diapositiva"/>
          <p:cNvSpPr>
            <a:spLocks noGrp="1"/>
          </p:cNvSpPr>
          <p:nvPr>
            <p:ph type="sldNum" sz="quarter" idx="12"/>
          </p:nvPr>
        </p:nvSpPr>
        <p:spPr/>
        <p:txBody>
          <a:bodyPr/>
          <a:lstStyle/>
          <a:p>
            <a:fld id="{3786FA1A-037A-4E82-8B31-F5660A3B8C63}" type="slidenum">
              <a:rPr lang="es-ES" smtClean="0"/>
              <a:t>9</a:t>
            </a:fld>
            <a:endParaRPr lang="es-ES"/>
          </a:p>
        </p:txBody>
      </p:sp>
    </p:spTree>
    <p:extLst>
      <p:ext uri="{BB962C8B-B14F-4D97-AF65-F5344CB8AC3E}">
        <p14:creationId xmlns:p14="http://schemas.microsoft.com/office/powerpoint/2010/main" val="2311518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1509</TotalTime>
  <Words>956</Words>
  <Application>Microsoft Office PowerPoint</Application>
  <PresentationFormat>On-screen Show (4:3)</PresentationFormat>
  <Paragraphs>82</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Verdana</vt:lpstr>
      <vt:lpstr>Wingdings</vt:lpstr>
      <vt:lpstr>Wingdings 2</vt:lpstr>
      <vt:lpstr>Aspecto</vt:lpstr>
      <vt:lpstr>             SEGUNDA REUNION DE LOS GRUPOS DE TRABAJO DE LA XIX CONFERENCIA INTERAMERICANA DE MINISTROS DE TRABAJO (CIMT)</vt:lpstr>
      <vt:lpstr>COSATE – CIMT - OEA</vt:lpstr>
      <vt:lpstr>COSATE – CIMT - OEA</vt:lpstr>
      <vt:lpstr>COSATE – CIMT - OEA</vt:lpstr>
      <vt:lpstr>COSATE – CIMT - OEA</vt:lpstr>
      <vt:lpstr>COSATE – CIMT - OEA</vt:lpstr>
      <vt:lpstr>COSATE – CIMT - OEA</vt:lpstr>
      <vt:lpstr>COSATE – CIMT - OEA</vt:lpstr>
      <vt:lpstr>COSATE – CIMT - OEA</vt:lpstr>
      <vt:lpstr>COSATE – CIMT - OEA</vt:lpstr>
      <vt:lpstr>COSATE – CIMT - OEA</vt:lpstr>
      <vt:lpstr>COSATE – CIMT - OEA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regional ante los nuevos retos de la Seguridad Social Reunión Regional: Construcción de una propuesta sindical de Convenio Interamericano de Seguridad Social en la OEA</dc:title>
  <dc:creator>admin</dc:creator>
  <cp:lastModifiedBy>Maria Camacho</cp:lastModifiedBy>
  <cp:revision>25</cp:revision>
  <cp:lastPrinted>2017-04-24T20:24:02Z</cp:lastPrinted>
  <dcterms:created xsi:type="dcterms:W3CDTF">2016-10-23T19:27:44Z</dcterms:created>
  <dcterms:modified xsi:type="dcterms:W3CDTF">2017-04-26T12:02:52Z</dcterms:modified>
</cp:coreProperties>
</file>